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93" r:id="rId4"/>
    <p:sldId id="296" r:id="rId5"/>
    <p:sldId id="284" r:id="rId6"/>
    <p:sldId id="260" r:id="rId7"/>
    <p:sldId id="295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5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5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Goldstein" userId="7c2d8715da5288a4" providerId="LiveId" clId="{EF59D2EA-4AEB-444C-B466-C19ED074A40A}"/>
    <pc:docChg chg="undo custSel modSld">
      <pc:chgData name="Elena Goldstein" userId="7c2d8715da5288a4" providerId="LiveId" clId="{EF59D2EA-4AEB-444C-B466-C19ED074A40A}" dt="2021-09-09T14:36:39.402" v="273" actId="20577"/>
      <pc:docMkLst>
        <pc:docMk/>
      </pc:docMkLst>
      <pc:sldChg chg="modSp mod">
        <pc:chgData name="Elena Goldstein" userId="7c2d8715da5288a4" providerId="LiveId" clId="{EF59D2EA-4AEB-444C-B466-C19ED074A40A}" dt="2021-09-09T14:29:36.086" v="1" actId="1076"/>
        <pc:sldMkLst>
          <pc:docMk/>
          <pc:sldMk cId="487832995" sldId="258"/>
        </pc:sldMkLst>
        <pc:spChg chg="mod">
          <ac:chgData name="Elena Goldstein" userId="7c2d8715da5288a4" providerId="LiveId" clId="{EF59D2EA-4AEB-444C-B466-C19ED074A40A}" dt="2021-09-09T14:29:36.086" v="1" actId="1076"/>
          <ac:spMkLst>
            <pc:docMk/>
            <pc:sldMk cId="487832995" sldId="258"/>
            <ac:spMk id="5" creationId="{00000000-0000-0000-0000-000000000000}"/>
          </ac:spMkLst>
        </pc:spChg>
      </pc:sldChg>
      <pc:sldChg chg="modSp mod">
        <pc:chgData name="Elena Goldstein" userId="7c2d8715da5288a4" providerId="LiveId" clId="{EF59D2EA-4AEB-444C-B466-C19ED074A40A}" dt="2021-09-09T14:34:12.561" v="170" actId="20577"/>
        <pc:sldMkLst>
          <pc:docMk/>
          <pc:sldMk cId="397344216" sldId="260"/>
        </pc:sldMkLst>
        <pc:spChg chg="mod">
          <ac:chgData name="Elena Goldstein" userId="7c2d8715da5288a4" providerId="LiveId" clId="{EF59D2EA-4AEB-444C-B466-C19ED074A40A}" dt="2021-09-09T14:34:12.561" v="170" actId="20577"/>
          <ac:spMkLst>
            <pc:docMk/>
            <pc:sldMk cId="397344216" sldId="260"/>
            <ac:spMk id="7" creationId="{00000000-0000-0000-0000-000000000000}"/>
          </ac:spMkLst>
        </pc:spChg>
      </pc:sldChg>
      <pc:sldChg chg="modSp mod">
        <pc:chgData name="Elena Goldstein" userId="7c2d8715da5288a4" providerId="LiveId" clId="{EF59D2EA-4AEB-444C-B466-C19ED074A40A}" dt="2021-09-09T14:33:17.083" v="149" actId="20577"/>
        <pc:sldMkLst>
          <pc:docMk/>
          <pc:sldMk cId="4203167354" sldId="284"/>
        </pc:sldMkLst>
        <pc:spChg chg="mod">
          <ac:chgData name="Elena Goldstein" userId="7c2d8715da5288a4" providerId="LiveId" clId="{EF59D2EA-4AEB-444C-B466-C19ED074A40A}" dt="2021-09-09T14:33:17.083" v="149" actId="20577"/>
          <ac:spMkLst>
            <pc:docMk/>
            <pc:sldMk cId="4203167354" sldId="284"/>
            <ac:spMk id="4" creationId="{00000000-0000-0000-0000-000000000000}"/>
          </ac:spMkLst>
        </pc:spChg>
      </pc:sldChg>
      <pc:sldChg chg="modSp mod">
        <pc:chgData name="Elena Goldstein" userId="7c2d8715da5288a4" providerId="LiveId" clId="{EF59D2EA-4AEB-444C-B466-C19ED074A40A}" dt="2021-09-09T14:36:39.402" v="273" actId="20577"/>
        <pc:sldMkLst>
          <pc:docMk/>
          <pc:sldMk cId="2245178275" sldId="291"/>
        </pc:sldMkLst>
        <pc:spChg chg="mod">
          <ac:chgData name="Elena Goldstein" userId="7c2d8715da5288a4" providerId="LiveId" clId="{EF59D2EA-4AEB-444C-B466-C19ED074A40A}" dt="2021-09-09T14:36:39.402" v="273" actId="20577"/>
          <ac:spMkLst>
            <pc:docMk/>
            <pc:sldMk cId="2245178275" sldId="291"/>
            <ac:spMk id="2" creationId="{00000000-0000-0000-0000-000000000000}"/>
          </ac:spMkLst>
        </pc:spChg>
      </pc:sldChg>
      <pc:sldChg chg="modSp mod">
        <pc:chgData name="Elena Goldstein" userId="7c2d8715da5288a4" providerId="LiveId" clId="{EF59D2EA-4AEB-444C-B466-C19ED074A40A}" dt="2021-09-09T14:34:43.469" v="204" actId="20577"/>
        <pc:sldMkLst>
          <pc:docMk/>
          <pc:sldMk cId="671003561" sldId="292"/>
        </pc:sldMkLst>
        <pc:spChg chg="mod">
          <ac:chgData name="Elena Goldstein" userId="7c2d8715da5288a4" providerId="LiveId" clId="{EF59D2EA-4AEB-444C-B466-C19ED074A40A}" dt="2021-09-09T14:34:43.469" v="204" actId="20577"/>
          <ac:spMkLst>
            <pc:docMk/>
            <pc:sldMk cId="671003561" sldId="292"/>
            <ac:spMk id="5" creationId="{00000000-0000-0000-0000-000000000000}"/>
          </ac:spMkLst>
        </pc:spChg>
      </pc:sldChg>
      <pc:sldChg chg="modSp mod">
        <pc:chgData name="Elena Goldstein" userId="7c2d8715da5288a4" providerId="LiveId" clId="{EF59D2EA-4AEB-444C-B466-C19ED074A40A}" dt="2021-09-09T14:32:59.300" v="129" actId="15"/>
        <pc:sldMkLst>
          <pc:docMk/>
          <pc:sldMk cId="226134015" sldId="293"/>
        </pc:sldMkLst>
        <pc:spChg chg="mod">
          <ac:chgData name="Elena Goldstein" userId="7c2d8715da5288a4" providerId="LiveId" clId="{EF59D2EA-4AEB-444C-B466-C19ED074A40A}" dt="2021-09-09T14:32:59.300" v="129" actId="15"/>
          <ac:spMkLst>
            <pc:docMk/>
            <pc:sldMk cId="226134015" sldId="293"/>
            <ac:spMk id="5" creationId="{00000000-0000-0000-0000-000000000000}"/>
          </ac:spMkLst>
        </pc:spChg>
        <pc:picChg chg="mod">
          <ac:chgData name="Elena Goldstein" userId="7c2d8715da5288a4" providerId="LiveId" clId="{EF59D2EA-4AEB-444C-B466-C19ED074A40A}" dt="2021-09-09T14:30:30.568" v="16" actId="14100"/>
          <ac:picMkLst>
            <pc:docMk/>
            <pc:sldMk cId="226134015" sldId="293"/>
            <ac:picMk id="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FC119-E513-40EE-B527-ECBDA0F5F9E2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FAE0C-9BC6-40C7-9E54-CA39412BA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56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11960-E33B-448A-9509-D8CF7805F8C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328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BC76E-B5E1-411C-B5EE-F0B98D9982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37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11960-E33B-448A-9509-D8CF7805F8C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999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2B29-4D69-4FC8-96DB-3072FC13EED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79AE-3336-4A11-B789-1962A9A51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42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2B29-4D69-4FC8-96DB-3072FC13EED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79AE-3336-4A11-B789-1962A9A51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8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2B29-4D69-4FC8-96DB-3072FC13EED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79AE-3336-4A11-B789-1962A9A51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9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2B29-4D69-4FC8-96DB-3072FC13EED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79AE-3336-4A11-B789-1962A9A51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91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2B29-4D69-4FC8-96DB-3072FC13EED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79AE-3336-4A11-B789-1962A9A51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53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2B29-4D69-4FC8-96DB-3072FC13EED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79AE-3336-4A11-B789-1962A9A51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15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2B29-4D69-4FC8-96DB-3072FC13EED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79AE-3336-4A11-B789-1962A9A51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4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2B29-4D69-4FC8-96DB-3072FC13EED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79AE-3336-4A11-B789-1962A9A51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39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2B29-4D69-4FC8-96DB-3072FC13EED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79AE-3336-4A11-B789-1962A9A51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1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2B29-4D69-4FC8-96DB-3072FC13EED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79AE-3336-4A11-B789-1962A9A51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9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2B29-4D69-4FC8-96DB-3072FC13EED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79AE-3336-4A11-B789-1962A9A51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8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A2B29-4D69-4FC8-96DB-3072FC13EED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779AE-3336-4A11-B789-1962A9A51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1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jpg"/><Relationship Id="rId23" Type="http://schemas.openxmlformats.org/officeDocument/2006/relationships/image" Target="../media/image38.png"/><Relationship Id="rId28" Type="http://schemas.openxmlformats.org/officeDocument/2006/relationships/image" Target="../media/image42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6.pn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51.png"/><Relationship Id="rId5" Type="http://schemas.openxmlformats.org/officeDocument/2006/relationships/image" Target="../media/image56.jpeg"/><Relationship Id="rId10" Type="http://schemas.openxmlformats.org/officeDocument/2006/relationships/image" Target="../media/image1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61.jpeg"/><Relationship Id="rId7" Type="http://schemas.openxmlformats.org/officeDocument/2006/relationships/image" Target="../media/image6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lisatoys.com/product-category/lukky/" TargetMode="External"/><Relationship Id="rId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71.png"/><Relationship Id="rId3" Type="http://schemas.openxmlformats.org/officeDocument/2006/relationships/image" Target="../media/image4.png"/><Relationship Id="rId7" Type="http://schemas.openxmlformats.org/officeDocument/2006/relationships/image" Target="../media/image68.png"/><Relationship Id="rId12" Type="http://schemas.openxmlformats.org/officeDocument/2006/relationships/image" Target="../media/image51.png"/><Relationship Id="rId2" Type="http://schemas.openxmlformats.org/officeDocument/2006/relationships/image" Target="../media/image55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5.png"/><Relationship Id="rId9" Type="http://schemas.openxmlformats.org/officeDocument/2006/relationships/image" Target="../media/image64.png"/><Relationship Id="rId1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376" y="5914760"/>
            <a:ext cx="1859213" cy="792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480292"/>
            <a:ext cx="5782636" cy="5696841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66"/>
          <a:stretch/>
        </p:blipFill>
        <p:spPr bwMode="auto">
          <a:xfrm rot="16200000">
            <a:off x="760848" y="4850246"/>
            <a:ext cx="1246906" cy="27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66"/>
          <a:stretch/>
        </p:blipFill>
        <p:spPr bwMode="auto">
          <a:xfrm rot="5400000">
            <a:off x="10221086" y="-746886"/>
            <a:ext cx="1224028" cy="271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1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7704"/>
            <a:ext cx="3597965" cy="2337881"/>
          </a:xfrm>
          <a:prstGeom prst="rect">
            <a:avLst/>
          </a:prstGeom>
          <a:noFill/>
        </p:spPr>
      </p:pic>
      <p:pic>
        <p:nvPicPr>
          <p:cNvPr id="8" name="Picture 550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1199" y="1908313"/>
            <a:ext cx="2266123" cy="26565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154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767256" y="4383640"/>
            <a:ext cx="191956" cy="301887"/>
          </a:xfrm>
          <a:custGeom>
            <a:avLst/>
            <a:gdLst/>
            <a:ahLst/>
            <a:cxnLst/>
            <a:rect l="l" t="t" r="r" b="b"/>
            <a:pathLst>
              <a:path w="144145" h="226695">
                <a:moveTo>
                  <a:pt x="0" y="226364"/>
                </a:moveTo>
                <a:lnTo>
                  <a:pt x="144017" y="226364"/>
                </a:lnTo>
                <a:lnTo>
                  <a:pt x="144017" y="0"/>
                </a:lnTo>
                <a:lnTo>
                  <a:pt x="0" y="0"/>
                </a:lnTo>
                <a:lnTo>
                  <a:pt x="0" y="226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6" name="object 6"/>
          <p:cNvSpPr/>
          <p:nvPr/>
        </p:nvSpPr>
        <p:spPr>
          <a:xfrm>
            <a:off x="6767256" y="4383640"/>
            <a:ext cx="191956" cy="301887"/>
          </a:xfrm>
          <a:custGeom>
            <a:avLst/>
            <a:gdLst/>
            <a:ahLst/>
            <a:cxnLst/>
            <a:rect l="l" t="t" r="r" b="b"/>
            <a:pathLst>
              <a:path w="144145" h="226695">
                <a:moveTo>
                  <a:pt x="0" y="226364"/>
                </a:moveTo>
                <a:lnTo>
                  <a:pt x="144017" y="226364"/>
                </a:lnTo>
                <a:lnTo>
                  <a:pt x="144017" y="0"/>
                </a:lnTo>
                <a:lnTo>
                  <a:pt x="0" y="0"/>
                </a:lnTo>
                <a:lnTo>
                  <a:pt x="0" y="22636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7" name="object 7"/>
          <p:cNvSpPr/>
          <p:nvPr/>
        </p:nvSpPr>
        <p:spPr>
          <a:xfrm>
            <a:off x="11849618" y="6532958"/>
            <a:ext cx="191956" cy="301887"/>
          </a:xfrm>
          <a:custGeom>
            <a:avLst/>
            <a:gdLst/>
            <a:ahLst/>
            <a:cxnLst/>
            <a:rect l="l" t="t" r="r" b="b"/>
            <a:pathLst>
              <a:path w="144145" h="226695">
                <a:moveTo>
                  <a:pt x="0" y="226364"/>
                </a:moveTo>
                <a:lnTo>
                  <a:pt x="144018" y="226364"/>
                </a:lnTo>
                <a:lnTo>
                  <a:pt x="144018" y="0"/>
                </a:lnTo>
                <a:lnTo>
                  <a:pt x="0" y="0"/>
                </a:lnTo>
                <a:lnTo>
                  <a:pt x="0" y="226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8" name="object 8"/>
          <p:cNvSpPr/>
          <p:nvPr/>
        </p:nvSpPr>
        <p:spPr>
          <a:xfrm>
            <a:off x="11849618" y="6532958"/>
            <a:ext cx="191956" cy="301887"/>
          </a:xfrm>
          <a:custGeom>
            <a:avLst/>
            <a:gdLst/>
            <a:ahLst/>
            <a:cxnLst/>
            <a:rect l="l" t="t" r="r" b="b"/>
            <a:pathLst>
              <a:path w="144145" h="226695">
                <a:moveTo>
                  <a:pt x="0" y="226364"/>
                </a:moveTo>
                <a:lnTo>
                  <a:pt x="144018" y="226364"/>
                </a:lnTo>
                <a:lnTo>
                  <a:pt x="144018" y="0"/>
                </a:lnTo>
                <a:lnTo>
                  <a:pt x="0" y="0"/>
                </a:lnTo>
                <a:lnTo>
                  <a:pt x="0" y="22636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8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63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4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26024" y="6532958"/>
            <a:ext cx="281591" cy="301887"/>
          </a:xfrm>
          <a:custGeom>
            <a:avLst/>
            <a:gdLst/>
            <a:ahLst/>
            <a:cxnLst/>
            <a:rect l="l" t="t" r="r" b="b"/>
            <a:pathLst>
              <a:path w="211454" h="226695">
                <a:moveTo>
                  <a:pt x="0" y="226364"/>
                </a:moveTo>
                <a:lnTo>
                  <a:pt x="211328" y="226364"/>
                </a:lnTo>
                <a:lnTo>
                  <a:pt x="211328" y="0"/>
                </a:lnTo>
                <a:lnTo>
                  <a:pt x="0" y="0"/>
                </a:lnTo>
                <a:lnTo>
                  <a:pt x="0" y="22636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5" name="object 5"/>
          <p:cNvSpPr/>
          <p:nvPr/>
        </p:nvSpPr>
        <p:spPr>
          <a:xfrm>
            <a:off x="10986742" y="6531634"/>
            <a:ext cx="281591" cy="301887"/>
          </a:xfrm>
          <a:custGeom>
            <a:avLst/>
            <a:gdLst/>
            <a:ahLst/>
            <a:cxnLst/>
            <a:rect l="l" t="t" r="r" b="b"/>
            <a:pathLst>
              <a:path w="211454" h="226695">
                <a:moveTo>
                  <a:pt x="0" y="226364"/>
                </a:moveTo>
                <a:lnTo>
                  <a:pt x="211327" y="226364"/>
                </a:lnTo>
                <a:lnTo>
                  <a:pt x="211327" y="0"/>
                </a:lnTo>
                <a:lnTo>
                  <a:pt x="0" y="0"/>
                </a:lnTo>
                <a:lnTo>
                  <a:pt x="0" y="226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6" name="object 6"/>
          <p:cNvSpPr/>
          <p:nvPr/>
        </p:nvSpPr>
        <p:spPr>
          <a:xfrm>
            <a:off x="10986742" y="6531634"/>
            <a:ext cx="281591" cy="301887"/>
          </a:xfrm>
          <a:custGeom>
            <a:avLst/>
            <a:gdLst/>
            <a:ahLst/>
            <a:cxnLst/>
            <a:rect l="l" t="t" r="r" b="b"/>
            <a:pathLst>
              <a:path w="211454" h="226695">
                <a:moveTo>
                  <a:pt x="0" y="226364"/>
                </a:moveTo>
                <a:lnTo>
                  <a:pt x="211327" y="226364"/>
                </a:lnTo>
                <a:lnTo>
                  <a:pt x="211327" y="0"/>
                </a:lnTo>
                <a:lnTo>
                  <a:pt x="0" y="0"/>
                </a:lnTo>
                <a:lnTo>
                  <a:pt x="0" y="22636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15" y="0"/>
            <a:ext cx="529936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72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4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65579" y="6517839"/>
            <a:ext cx="231701" cy="301887"/>
          </a:xfrm>
          <a:custGeom>
            <a:avLst/>
            <a:gdLst/>
            <a:ahLst/>
            <a:cxnLst/>
            <a:rect l="l" t="t" r="r" b="b"/>
            <a:pathLst>
              <a:path w="173990" h="226695">
                <a:moveTo>
                  <a:pt x="0" y="226364"/>
                </a:moveTo>
                <a:lnTo>
                  <a:pt x="173977" y="226364"/>
                </a:lnTo>
                <a:lnTo>
                  <a:pt x="173977" y="0"/>
                </a:lnTo>
                <a:lnTo>
                  <a:pt x="0" y="0"/>
                </a:lnTo>
                <a:lnTo>
                  <a:pt x="0" y="226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4" name="object 4"/>
          <p:cNvSpPr/>
          <p:nvPr/>
        </p:nvSpPr>
        <p:spPr>
          <a:xfrm>
            <a:off x="1165579" y="6517839"/>
            <a:ext cx="231701" cy="301887"/>
          </a:xfrm>
          <a:custGeom>
            <a:avLst/>
            <a:gdLst/>
            <a:ahLst/>
            <a:cxnLst/>
            <a:rect l="l" t="t" r="r" b="b"/>
            <a:pathLst>
              <a:path w="173990" h="226695">
                <a:moveTo>
                  <a:pt x="0" y="226364"/>
                </a:moveTo>
                <a:lnTo>
                  <a:pt x="173977" y="226364"/>
                </a:lnTo>
                <a:lnTo>
                  <a:pt x="173977" y="0"/>
                </a:lnTo>
                <a:lnTo>
                  <a:pt x="0" y="0"/>
                </a:lnTo>
                <a:lnTo>
                  <a:pt x="0" y="22636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2" y="0"/>
            <a:ext cx="529936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72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3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91841" y="6517839"/>
            <a:ext cx="281591" cy="301887"/>
          </a:xfrm>
          <a:custGeom>
            <a:avLst/>
            <a:gdLst/>
            <a:ahLst/>
            <a:cxnLst/>
            <a:rect l="l" t="t" r="r" b="b"/>
            <a:pathLst>
              <a:path w="211455" h="226695">
                <a:moveTo>
                  <a:pt x="0" y="226364"/>
                </a:moveTo>
                <a:lnTo>
                  <a:pt x="211328" y="226364"/>
                </a:lnTo>
                <a:lnTo>
                  <a:pt x="211328" y="0"/>
                </a:lnTo>
                <a:lnTo>
                  <a:pt x="0" y="0"/>
                </a:lnTo>
                <a:lnTo>
                  <a:pt x="0" y="22636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5" name="object 5"/>
          <p:cNvSpPr/>
          <p:nvPr/>
        </p:nvSpPr>
        <p:spPr>
          <a:xfrm>
            <a:off x="10688069" y="6466406"/>
            <a:ext cx="281591" cy="301887"/>
          </a:xfrm>
          <a:custGeom>
            <a:avLst/>
            <a:gdLst/>
            <a:ahLst/>
            <a:cxnLst/>
            <a:rect l="l" t="t" r="r" b="b"/>
            <a:pathLst>
              <a:path w="211454" h="226695">
                <a:moveTo>
                  <a:pt x="0" y="226364"/>
                </a:moveTo>
                <a:lnTo>
                  <a:pt x="211327" y="226364"/>
                </a:lnTo>
                <a:lnTo>
                  <a:pt x="211327" y="0"/>
                </a:lnTo>
                <a:lnTo>
                  <a:pt x="0" y="0"/>
                </a:lnTo>
                <a:lnTo>
                  <a:pt x="0" y="226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6" name="object 6"/>
          <p:cNvSpPr/>
          <p:nvPr/>
        </p:nvSpPr>
        <p:spPr>
          <a:xfrm>
            <a:off x="10688069" y="6466406"/>
            <a:ext cx="281591" cy="301887"/>
          </a:xfrm>
          <a:custGeom>
            <a:avLst/>
            <a:gdLst/>
            <a:ahLst/>
            <a:cxnLst/>
            <a:rect l="l" t="t" r="r" b="b"/>
            <a:pathLst>
              <a:path w="211454" h="226695">
                <a:moveTo>
                  <a:pt x="0" y="226364"/>
                </a:moveTo>
                <a:lnTo>
                  <a:pt x="211327" y="226364"/>
                </a:lnTo>
                <a:lnTo>
                  <a:pt x="211327" y="0"/>
                </a:lnTo>
                <a:lnTo>
                  <a:pt x="0" y="0"/>
                </a:lnTo>
                <a:lnTo>
                  <a:pt x="0" y="22636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7" y="0"/>
            <a:ext cx="529936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645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9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0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82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6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264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9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8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427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56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40271" y="1683016"/>
            <a:ext cx="6868256" cy="4181820"/>
          </a:xfrm>
          <a:prstGeom prst="rect">
            <a:avLst/>
          </a:prstGeom>
        </p:spPr>
        <p:txBody>
          <a:bodyPr vert="horz" wrap="square" lIns="0" tIns="6765" rIns="0" bIns="0" rtlCol="0">
            <a:spAutoFit/>
          </a:bodyPr>
          <a:lstStyle/>
          <a:p>
            <a:pPr marL="16913" marR="6765" indent="389835">
              <a:lnSpc>
                <a:spcPct val="102899"/>
              </a:lnSpc>
              <a:spcBef>
                <a:spcPts val="53"/>
              </a:spcBef>
            </a:pPr>
            <a:r>
              <a:rPr lang="en-US" sz="1864" spc="-127" dirty="0" smtClean="0">
                <a:solidFill>
                  <a:srgbClr val="57504D"/>
                </a:solidFill>
                <a:latin typeface="Arial"/>
                <a:cs typeface="Arial"/>
              </a:rPr>
              <a:t>LUKKY 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began </a:t>
            </a:r>
            <a:r>
              <a:rPr lang="en-US" sz="1864" spc="-127" dirty="0" smtClean="0">
                <a:solidFill>
                  <a:srgbClr val="57504D"/>
                </a:solidFill>
                <a:latin typeface="Arial"/>
                <a:cs typeface="Arial"/>
              </a:rPr>
              <a:t>in the European market in 2017 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with a line of peel-off, water based nail polish.</a:t>
            </a:r>
            <a:r>
              <a:rPr lang="en-US" sz="1864" dirty="0">
                <a:latin typeface="Arial"/>
                <a:cs typeface="Arial"/>
              </a:rPr>
              <a:t> 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Since then, the brand has grown significantly and now includes a wide selection of various cosmetics items for nails, hair, </a:t>
            </a:r>
            <a:r>
              <a:rPr lang="en-US" sz="1864" spc="-127" dirty="0" smtClean="0">
                <a:solidFill>
                  <a:srgbClr val="57504D"/>
                </a:solidFill>
                <a:latin typeface="Arial"/>
                <a:cs typeface="Arial"/>
              </a:rPr>
              <a:t>body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, eyes and lips. Due to customer demand, LUKKY has also branched into other categories of accessories, glitter tattoos and more. We pride ourselves in creating something </a:t>
            </a:r>
            <a:r>
              <a:rPr lang="en-US" sz="1864" b="1" spc="-127" dirty="0">
                <a:solidFill>
                  <a:srgbClr val="57504D"/>
                </a:solidFill>
                <a:latin typeface="Arial"/>
                <a:cs typeface="Arial"/>
              </a:rPr>
              <a:t>truly unique and </a:t>
            </a:r>
            <a:r>
              <a:rPr lang="en-US" sz="1864" b="1" spc="-127" dirty="0" smtClean="0">
                <a:solidFill>
                  <a:srgbClr val="57504D"/>
                </a:solidFill>
                <a:latin typeface="Arial"/>
                <a:cs typeface="Arial"/>
              </a:rPr>
              <a:t>different </a:t>
            </a:r>
            <a:r>
              <a:rPr lang="en-US" sz="1864" b="1" spc="-127" dirty="0">
                <a:solidFill>
                  <a:srgbClr val="57504D"/>
                </a:solidFill>
                <a:latin typeface="Arial"/>
                <a:cs typeface="Arial"/>
              </a:rPr>
              <a:t>in the beauty </a:t>
            </a:r>
            <a:r>
              <a:rPr lang="en-US" sz="1864" b="1" spc="-127" dirty="0" smtClean="0">
                <a:solidFill>
                  <a:srgbClr val="57504D"/>
                </a:solidFill>
                <a:latin typeface="Arial"/>
                <a:cs typeface="Arial"/>
              </a:rPr>
              <a:t>market</a:t>
            </a:r>
            <a:r>
              <a:rPr lang="en-US" sz="1864" spc="-127" dirty="0" smtClean="0">
                <a:solidFill>
                  <a:srgbClr val="57504D"/>
                </a:solidFill>
                <a:latin typeface="Arial"/>
                <a:cs typeface="Arial"/>
              </a:rPr>
              <a:t>.</a:t>
            </a:r>
          </a:p>
          <a:p>
            <a:pPr marL="16913" marR="6765" indent="389835">
              <a:lnSpc>
                <a:spcPct val="102899"/>
              </a:lnSpc>
              <a:spcBef>
                <a:spcPts val="53"/>
              </a:spcBef>
            </a:pPr>
            <a:endParaRPr lang="en-US" sz="1864" spc="-127" dirty="0" smtClean="0">
              <a:solidFill>
                <a:srgbClr val="57504D"/>
              </a:solidFill>
              <a:latin typeface="Arial"/>
              <a:cs typeface="Arial"/>
            </a:endParaRPr>
          </a:p>
          <a:p>
            <a:pPr marL="16913" marR="6765" indent="389835">
              <a:lnSpc>
                <a:spcPct val="102899"/>
              </a:lnSpc>
              <a:spcBef>
                <a:spcPts val="53"/>
              </a:spcBef>
            </a:pPr>
            <a:endParaRPr lang="en-US" sz="1864" spc="-127" dirty="0" smtClean="0">
              <a:solidFill>
                <a:srgbClr val="57504D"/>
              </a:solidFill>
              <a:latin typeface="Arial"/>
              <a:cs typeface="Arial"/>
            </a:endParaRPr>
          </a:p>
          <a:p>
            <a:pPr marL="16913" marR="6765" indent="389835">
              <a:lnSpc>
                <a:spcPct val="102899"/>
              </a:lnSpc>
              <a:spcBef>
                <a:spcPts val="53"/>
              </a:spcBef>
            </a:pPr>
            <a:r>
              <a:rPr lang="en-US" sz="1864" spc="-127" dirty="0" smtClean="0">
                <a:solidFill>
                  <a:srgbClr val="57504D"/>
                </a:solidFill>
                <a:latin typeface="Arial"/>
                <a:cs typeface="Arial"/>
              </a:rPr>
              <a:t>We 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strive to create a unique product line that would appeal to a broad </a:t>
            </a:r>
            <a:r>
              <a:rPr lang="en-US" sz="1864" spc="-127" dirty="0" smtClean="0">
                <a:solidFill>
                  <a:srgbClr val="57504D"/>
                </a:solidFill>
                <a:latin typeface="Arial"/>
                <a:cs typeface="Arial"/>
              </a:rPr>
              <a:t>audience 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of kids, teens and young adults who have an interest in beauty, </a:t>
            </a:r>
            <a:r>
              <a:rPr lang="en-US" sz="1864" spc="-127" dirty="0" smtClean="0">
                <a:solidFill>
                  <a:srgbClr val="57504D"/>
                </a:solidFill>
                <a:latin typeface="Arial"/>
                <a:cs typeface="Arial"/>
              </a:rPr>
              <a:t>style 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and fashion. Our biggest priority is making sure that our products are </a:t>
            </a:r>
            <a:r>
              <a:rPr lang="en-US" sz="1864" b="1" spc="-127" dirty="0" smtClean="0">
                <a:solidFill>
                  <a:srgbClr val="57504D"/>
                </a:solidFill>
                <a:latin typeface="Arial"/>
                <a:cs typeface="Arial"/>
              </a:rPr>
              <a:t>safe </a:t>
            </a:r>
            <a:r>
              <a:rPr lang="en-US" sz="1864" b="1" spc="-127" dirty="0">
                <a:solidFill>
                  <a:srgbClr val="57504D"/>
                </a:solidFill>
                <a:latin typeface="Arial"/>
                <a:cs typeface="Arial"/>
              </a:rPr>
              <a:t>and easy to remove 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so both children and their parents feel at ease. </a:t>
            </a:r>
            <a:r>
              <a:rPr lang="en-US" sz="1864" spc="-127" dirty="0" smtClean="0">
                <a:solidFill>
                  <a:srgbClr val="57504D"/>
                </a:solidFill>
                <a:latin typeface="Arial"/>
                <a:cs typeface="Arial"/>
              </a:rPr>
              <a:t>Given 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our international success, we are now looking to offer our products to consumers in North America. 	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718" y="-529554"/>
            <a:ext cx="2873475" cy="28734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406" y="5932953"/>
            <a:ext cx="1859213" cy="7923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148" y="2889786"/>
            <a:ext cx="1595739" cy="1595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547" y="1272054"/>
            <a:ext cx="1696288" cy="16962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05" y="4462246"/>
            <a:ext cx="1470707" cy="14707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65" y="4575652"/>
            <a:ext cx="2282348" cy="22823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3181" y="2913461"/>
            <a:ext cx="1353694" cy="15487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578" y="1225798"/>
            <a:ext cx="1793095" cy="17930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837" y="2863125"/>
            <a:ext cx="1761218" cy="1761218"/>
          </a:xfrm>
          <a:prstGeom prst="rect">
            <a:avLst/>
          </a:prstGeom>
        </p:spPr>
      </p:pic>
      <p:sp>
        <p:nvSpPr>
          <p:cNvPr id="23" name="object 6"/>
          <p:cNvSpPr txBox="1">
            <a:spLocks noGrp="1"/>
          </p:cNvSpPr>
          <p:nvPr>
            <p:ph type="title"/>
          </p:nvPr>
        </p:nvSpPr>
        <p:spPr>
          <a:xfrm>
            <a:off x="2977880" y="316908"/>
            <a:ext cx="7728667" cy="694186"/>
          </a:xfrm>
          <a:prstGeom prst="rect">
            <a:avLst/>
          </a:prstGeom>
        </p:spPr>
        <p:txBody>
          <a:bodyPr vert="horz" wrap="square" lIns="0" tIns="16912" rIns="0" bIns="0" rtlCol="0" anchor="ctr">
            <a:spAutoFit/>
          </a:bodyPr>
          <a:lstStyle/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lang="en-US" b="1" spc="-7" dirty="0">
                <a:latin typeface="Arial" panose="020B0604020202020204" pitchFamily="34" charset="0"/>
                <a:cs typeface="Arial" panose="020B0604020202020204" pitchFamily="34" charset="0"/>
              </a:rPr>
              <a:t>LUKKY Brand Story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513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8527" y="1048590"/>
            <a:ext cx="2899536" cy="1839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783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5470" y="2169684"/>
            <a:ext cx="7190081" cy="3934772"/>
          </a:xfrm>
          <a:prstGeom prst="rect">
            <a:avLst/>
          </a:prstGeom>
          <a:noFill/>
        </p:spPr>
      </p:pic>
      <p:sp>
        <p:nvSpPr>
          <p:cNvPr id="4" name="object 6"/>
          <p:cNvSpPr txBox="1">
            <a:spLocks noGrp="1"/>
          </p:cNvSpPr>
          <p:nvPr>
            <p:ph type="title"/>
          </p:nvPr>
        </p:nvSpPr>
        <p:spPr>
          <a:xfrm>
            <a:off x="2977880" y="34055"/>
            <a:ext cx="7728667" cy="694186"/>
          </a:xfrm>
          <a:prstGeom prst="rect">
            <a:avLst/>
          </a:prstGeom>
        </p:spPr>
        <p:txBody>
          <a:bodyPr vert="horz" wrap="square" lIns="0" tIns="16912" rIns="0" bIns="0" rtlCol="0" anchor="ctr">
            <a:spAutoFit/>
          </a:bodyPr>
          <a:lstStyle/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lang="en-US" b="1" spc="-7" dirty="0">
                <a:latin typeface="Arial" panose="020B0604020202020204" pitchFamily="34" charset="0"/>
                <a:cs typeface="Arial" panose="020B0604020202020204" pitchFamily="34" charset="0"/>
              </a:rPr>
              <a:t>Why choose LUKKY?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-627758" y="1305002"/>
            <a:ext cx="12140995" cy="591158"/>
          </a:xfrm>
          <a:prstGeom prst="rect">
            <a:avLst/>
          </a:prstGeom>
        </p:spPr>
        <p:txBody>
          <a:bodyPr vert="horz" wrap="square" lIns="0" tIns="6765" rIns="0" bIns="0" rtlCol="0">
            <a:spAutoFit/>
          </a:bodyPr>
          <a:lstStyle/>
          <a:p>
            <a:pPr marL="16913" marR="6765" indent="389835">
              <a:lnSpc>
                <a:spcPct val="102899"/>
              </a:lnSpc>
              <a:spcBef>
                <a:spcPts val="53"/>
              </a:spcBef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	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-749381" y="728241"/>
            <a:ext cx="8459187" cy="7062737"/>
          </a:xfrm>
          <a:prstGeom prst="rect">
            <a:avLst/>
          </a:prstGeom>
        </p:spPr>
        <p:txBody>
          <a:bodyPr vert="horz" wrap="square" lIns="0" tIns="6765" rIns="0" bIns="0" rtlCol="0">
            <a:spAutoFit/>
          </a:bodyPr>
          <a:lstStyle/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endParaRPr lang="en-US" sz="1600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600" b="1" spc="-127" dirty="0">
                <a:solidFill>
                  <a:srgbClr val="57504D"/>
                </a:solidFill>
                <a:latin typeface="Arial"/>
                <a:cs typeface="Arial"/>
              </a:rPr>
              <a:t>Quality</a:t>
            </a:r>
            <a:r>
              <a:rPr lang="en-US" sz="1600" spc="-127" dirty="0">
                <a:solidFill>
                  <a:srgbClr val="57504D"/>
                </a:solidFill>
                <a:latin typeface="Arial"/>
                <a:cs typeface="Arial"/>
              </a:rPr>
              <a:t>:</a:t>
            </a:r>
          </a:p>
          <a:p>
            <a:pPr marL="931313" marR="6765" lvl="2">
              <a:lnSpc>
                <a:spcPct val="102899"/>
              </a:lnSpc>
              <a:spcBef>
                <a:spcPts val="53"/>
              </a:spcBef>
            </a:pPr>
            <a:r>
              <a:rPr lang="en-US" sz="1600" spc="-127" dirty="0">
                <a:solidFill>
                  <a:srgbClr val="57504D"/>
                </a:solidFill>
                <a:latin typeface="Arial"/>
                <a:cs typeface="Arial"/>
              </a:rPr>
              <a:t>Impeccable quality standards:</a:t>
            </a:r>
          </a:p>
          <a:p>
            <a:pPr marL="1674263" marR="6765" lvl="3" indent="-28575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600" spc="-127" dirty="0">
                <a:solidFill>
                  <a:srgbClr val="57504D"/>
                </a:solidFill>
                <a:latin typeface="Arial"/>
                <a:cs typeface="Arial"/>
              </a:rPr>
              <a:t>Only the safest FDA-approved ingredients are used; </a:t>
            </a:r>
          </a:p>
          <a:p>
            <a:pPr marL="1674263" marR="6765" lvl="3" indent="-28575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600" spc="-127" dirty="0">
                <a:solidFill>
                  <a:srgbClr val="57504D"/>
                </a:solidFill>
                <a:latin typeface="Arial"/>
                <a:cs typeface="Arial"/>
              </a:rPr>
              <a:t>All products have successfully passed rigorous EU testing applicable specifically for children’s cosmetics (CPSR available, Safety assessment, Micro and stability testing, EN71)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600" b="1" spc="-127" dirty="0">
                <a:solidFill>
                  <a:srgbClr val="57504D"/>
                </a:solidFill>
                <a:latin typeface="Arial"/>
                <a:cs typeface="Arial"/>
              </a:rPr>
              <a:t>Broad appeal</a:t>
            </a:r>
          </a:p>
          <a:p>
            <a:pPr marL="1674263" marR="6765" lvl="3" indent="-28575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600" spc="-127" dirty="0">
                <a:solidFill>
                  <a:srgbClr val="57504D"/>
                </a:solidFill>
                <a:latin typeface="Arial"/>
                <a:cs typeface="Arial"/>
              </a:rPr>
              <a:t>Targeted to girls aged 5-15, teens, and adults 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600" b="1" spc="-127" dirty="0">
                <a:solidFill>
                  <a:srgbClr val="57504D"/>
                </a:solidFill>
                <a:latin typeface="Arial"/>
                <a:cs typeface="Arial"/>
              </a:rPr>
              <a:t>Easy to remove:</a:t>
            </a:r>
          </a:p>
          <a:p>
            <a:pPr marL="1674263" marR="6765" lvl="3" indent="-28575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600" spc="-127" dirty="0">
                <a:solidFill>
                  <a:srgbClr val="57504D"/>
                </a:solidFill>
                <a:latin typeface="Arial"/>
                <a:cs typeface="Arial"/>
              </a:rPr>
              <a:t>All cosmetics and nail polish can be removed without special </a:t>
            </a:r>
            <a:r>
              <a:rPr lang="en-US" sz="1600" spc="-127" dirty="0" smtClean="0">
                <a:solidFill>
                  <a:srgbClr val="57504D"/>
                </a:solidFill>
                <a:latin typeface="Arial"/>
                <a:cs typeface="Arial"/>
              </a:rPr>
              <a:t>chemical </a:t>
            </a:r>
            <a:r>
              <a:rPr lang="en-US" sz="1600" spc="-127" dirty="0">
                <a:solidFill>
                  <a:srgbClr val="57504D"/>
                </a:solidFill>
                <a:latin typeface="Arial"/>
                <a:cs typeface="Arial"/>
              </a:rPr>
              <a:t>removers</a:t>
            </a:r>
          </a:p>
          <a:p>
            <a:pPr marL="1674263" marR="6765" lvl="3" indent="-28575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600" spc="-127" dirty="0" smtClean="0">
                <a:solidFill>
                  <a:srgbClr val="57504D"/>
                </a:solidFill>
                <a:latin typeface="Arial"/>
                <a:cs typeface="Arial"/>
              </a:rPr>
              <a:t>Nail </a:t>
            </a:r>
            <a:r>
              <a:rPr lang="en-US" sz="1600" spc="-127" dirty="0">
                <a:solidFill>
                  <a:srgbClr val="57504D"/>
                </a:solidFill>
                <a:latin typeface="Arial"/>
                <a:cs typeface="Arial"/>
              </a:rPr>
              <a:t>polish is peel-off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600" b="1" spc="-127" dirty="0">
                <a:solidFill>
                  <a:srgbClr val="57504D"/>
                </a:solidFill>
                <a:latin typeface="Arial"/>
                <a:cs typeface="Arial"/>
              </a:rPr>
              <a:t>Price</a:t>
            </a:r>
          </a:p>
          <a:p>
            <a:pPr marL="1674263" marR="6765" lvl="3" indent="-28575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600" spc="-127" dirty="0" smtClean="0">
                <a:solidFill>
                  <a:srgbClr val="57504D"/>
                </a:solidFill>
                <a:latin typeface="Arial"/>
                <a:cs typeface="Arial"/>
              </a:rPr>
              <a:t>Competitive </a:t>
            </a:r>
            <a:r>
              <a:rPr lang="en-US" sz="1600" spc="-127" dirty="0">
                <a:solidFill>
                  <a:srgbClr val="57504D"/>
                </a:solidFill>
                <a:latin typeface="Arial"/>
                <a:cs typeface="Arial"/>
              </a:rPr>
              <a:t>price points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600" b="1" spc="-127" dirty="0">
                <a:solidFill>
                  <a:srgbClr val="57504D"/>
                </a:solidFill>
                <a:latin typeface="Arial"/>
                <a:cs typeface="Arial"/>
              </a:rPr>
              <a:t>Uniqueness</a:t>
            </a:r>
          </a:p>
          <a:p>
            <a:pPr marL="1674263" marR="6765" lvl="3" indent="-28575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600" spc="-127" dirty="0">
                <a:solidFill>
                  <a:srgbClr val="57504D"/>
                </a:solidFill>
                <a:latin typeface="Arial"/>
                <a:cs typeface="Arial"/>
              </a:rPr>
              <a:t>No direct competition in cosmetics market for kids, tweens, teens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600" b="1" spc="-127" dirty="0">
                <a:solidFill>
                  <a:srgbClr val="57504D"/>
                </a:solidFill>
                <a:latin typeface="Arial"/>
                <a:cs typeface="Arial"/>
              </a:rPr>
              <a:t>Variety</a:t>
            </a:r>
            <a:endParaRPr lang="en-US" sz="1600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1674263" marR="6765" lvl="3" indent="-28575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600" spc="-127" dirty="0">
                <a:solidFill>
                  <a:srgbClr val="57504D"/>
                </a:solidFill>
                <a:latin typeface="Arial"/>
                <a:cs typeface="Arial"/>
              </a:rPr>
              <a:t>Wide range of products compared to other children’s cosmetics brands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600" b="1" spc="-127" dirty="0">
                <a:solidFill>
                  <a:srgbClr val="57504D"/>
                </a:solidFill>
                <a:latin typeface="Arial"/>
                <a:cs typeface="Arial"/>
              </a:rPr>
              <a:t>Glamorous and fashionable</a:t>
            </a:r>
          </a:p>
          <a:p>
            <a:pPr marL="1674263" marR="6765" lvl="3" indent="-28575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600" spc="-127" dirty="0">
                <a:solidFill>
                  <a:srgbClr val="57504D"/>
                </a:solidFill>
                <a:latin typeface="Arial"/>
                <a:cs typeface="Arial"/>
              </a:rPr>
              <a:t>Different from the typical “pink princess” craziness in the children’s cosmetics market. </a:t>
            </a:r>
          </a:p>
          <a:p>
            <a:pPr marL="1674263" marR="6765" lvl="3" indent="-28575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600" spc="-127" dirty="0">
                <a:solidFill>
                  <a:srgbClr val="57504D"/>
                </a:solidFill>
                <a:latin typeface="Arial"/>
                <a:cs typeface="Arial"/>
              </a:rPr>
              <a:t>Different from products that look too “childish”.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931313" marR="6765" lvl="2">
              <a:lnSpc>
                <a:spcPct val="102899"/>
              </a:lnSpc>
              <a:spcBef>
                <a:spcPts val="53"/>
              </a:spcBef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  </a:t>
            </a:r>
          </a:p>
          <a:p>
            <a:pPr marL="931313" marR="6765" lvl="2">
              <a:lnSpc>
                <a:spcPct val="102899"/>
              </a:lnSpc>
              <a:spcBef>
                <a:spcPts val="53"/>
              </a:spcBef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718" y="-529554"/>
            <a:ext cx="1931171" cy="1931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406" y="5932953"/>
            <a:ext cx="1859213" cy="792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59" y="307580"/>
            <a:ext cx="2382869" cy="158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39"/>
          <p:cNvCxnSpPr/>
          <p:nvPr/>
        </p:nvCxnSpPr>
        <p:spPr>
          <a:xfrm>
            <a:off x="1927920" y="3653408"/>
            <a:ext cx="8640960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30"/>
          <p:cNvSpPr/>
          <p:nvPr/>
        </p:nvSpPr>
        <p:spPr>
          <a:xfrm>
            <a:off x="5401197" y="85152"/>
            <a:ext cx="9108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PREMIUM</a:t>
            </a:r>
            <a:endParaRPr lang="ru-RU" sz="12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32"/>
          <p:cNvSpPr/>
          <p:nvPr/>
        </p:nvSpPr>
        <p:spPr>
          <a:xfrm>
            <a:off x="5630290" y="6309321"/>
            <a:ext cx="12442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AFFORDABLE</a:t>
            </a:r>
            <a:endParaRPr lang="ru-RU" sz="12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10"/>
          <p:cNvSpPr/>
          <p:nvPr/>
        </p:nvSpPr>
        <p:spPr>
          <a:xfrm>
            <a:off x="1847528" y="3196181"/>
            <a:ext cx="1585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YOUNG CHILDREN</a:t>
            </a:r>
            <a:endParaRPr lang="ru-RU" sz="12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10"/>
          <p:cNvSpPr/>
          <p:nvPr/>
        </p:nvSpPr>
        <p:spPr>
          <a:xfrm>
            <a:off x="3962181" y="3196180"/>
            <a:ext cx="8435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TWEENS</a:t>
            </a:r>
            <a:endParaRPr lang="ru-RU" sz="12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10"/>
          <p:cNvSpPr/>
          <p:nvPr/>
        </p:nvSpPr>
        <p:spPr>
          <a:xfrm>
            <a:off x="5319677" y="3203782"/>
            <a:ext cx="6976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TEENS</a:t>
            </a:r>
            <a:endParaRPr lang="ru-RU" sz="12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70450" y="3241035"/>
            <a:ext cx="7968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ADULTS</a:t>
            </a:r>
            <a:endParaRPr lang="ru-RU" sz="12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0"/>
          <p:cNvSpPr/>
          <p:nvPr/>
        </p:nvSpPr>
        <p:spPr>
          <a:xfrm>
            <a:off x="6935868" y="3203782"/>
            <a:ext cx="13986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YOUNG ADULTS</a:t>
            </a:r>
            <a:endParaRPr lang="ru-RU" sz="12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3" y="184035"/>
            <a:ext cx="986941" cy="35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504" y="771122"/>
            <a:ext cx="1052412" cy="15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626" y="494374"/>
            <a:ext cx="848494" cy="21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1" y="929242"/>
            <a:ext cx="763101" cy="53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620" y="1538997"/>
            <a:ext cx="1090318" cy="4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25917"/>
          <a:stretch/>
        </p:blipFill>
        <p:spPr bwMode="auto">
          <a:xfrm>
            <a:off x="7192054" y="2061176"/>
            <a:ext cx="562526" cy="31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06958" y="2615601"/>
            <a:ext cx="505818" cy="18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384" y="2948138"/>
            <a:ext cx="904237" cy="15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685" y="3784180"/>
            <a:ext cx="1227334" cy="26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75" y="2757273"/>
            <a:ext cx="1410865" cy="32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7"/>
          <p:cNvSpPr/>
          <p:nvPr/>
        </p:nvSpPr>
        <p:spPr>
          <a:xfrm>
            <a:off x="5992044" y="4333997"/>
            <a:ext cx="13437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cap="all" dirty="0"/>
              <a:t>POP-ARAZZI</a:t>
            </a:r>
            <a:endParaRPr lang="ru-RU" sz="1100" dirty="0"/>
          </a:p>
        </p:txBody>
      </p:sp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029" y="4820017"/>
            <a:ext cx="1084012" cy="44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118" y="3691556"/>
            <a:ext cx="1493664" cy="54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58" y="5425147"/>
            <a:ext cx="3709263" cy="951935"/>
          </a:xfrm>
          <a:prstGeom prst="rect">
            <a:avLst/>
          </a:prstGeom>
        </p:spPr>
      </p:pic>
      <p:cxnSp>
        <p:nvCxnSpPr>
          <p:cNvPr id="4" name="Прямая соединительная линия 38"/>
          <p:cNvCxnSpPr/>
          <p:nvPr/>
        </p:nvCxnSpPr>
        <p:spPr>
          <a:xfrm>
            <a:off x="6312024" y="0"/>
            <a:ext cx="0" cy="666936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324" y="2307798"/>
            <a:ext cx="1082221" cy="68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5235072"/>
            <a:ext cx="843933" cy="18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111" y="4766089"/>
            <a:ext cx="1171575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670367" y="5539508"/>
            <a:ext cx="747167" cy="192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173" y="5173104"/>
            <a:ext cx="1105447" cy="27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230" y="4631907"/>
            <a:ext cx="960154" cy="28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971" y="4220185"/>
            <a:ext cx="838769" cy="36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8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35" y="6012758"/>
            <a:ext cx="862012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9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190" y="3771810"/>
            <a:ext cx="796073" cy="35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AutoShape 4" descr="ella+mila (ellamilapolish) | Official Pinterest account"/>
          <p:cNvSpPr>
            <a:spLocks noChangeAspect="1" noChangeArrowheads="1"/>
          </p:cNvSpPr>
          <p:nvPr/>
        </p:nvSpPr>
        <p:spPr bwMode="auto">
          <a:xfrm>
            <a:off x="2242426" y="1139788"/>
            <a:ext cx="110392" cy="11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ella + mila (@ellamila) | Twitter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947" y="1428071"/>
            <a:ext cx="776197" cy="77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605152" y="4778527"/>
            <a:ext cx="1299471" cy="3772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718" y="-529554"/>
            <a:ext cx="2873475" cy="2873475"/>
          </a:xfrm>
          <a:prstGeom prst="rect">
            <a:avLst/>
          </a:prstGeom>
        </p:spPr>
      </p:pic>
      <p:pic>
        <p:nvPicPr>
          <p:cNvPr id="40" name="Picture 647"/>
          <p:cNvPicPr>
            <a:picLocks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94724">
            <a:off x="27838" y="3953691"/>
            <a:ext cx="2115117" cy="3066650"/>
          </a:xfrm>
          <a:prstGeom prst="rect">
            <a:avLst/>
          </a:prstGeom>
          <a:noFill/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406" y="5932953"/>
            <a:ext cx="1859213" cy="79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/>
          <p:cNvSpPr txBox="1">
            <a:spLocks noGrp="1"/>
          </p:cNvSpPr>
          <p:nvPr>
            <p:ph type="title"/>
          </p:nvPr>
        </p:nvSpPr>
        <p:spPr>
          <a:xfrm>
            <a:off x="2806206" y="212997"/>
            <a:ext cx="5416766" cy="694186"/>
          </a:xfrm>
          <a:prstGeom prst="rect">
            <a:avLst/>
          </a:prstGeom>
        </p:spPr>
        <p:txBody>
          <a:bodyPr vert="horz" wrap="square" lIns="0" tIns="16912" rIns="0" bIns="0" rtlCol="0" anchor="ctr">
            <a:spAutoFit/>
          </a:bodyPr>
          <a:lstStyle/>
          <a:p>
            <a:pPr marL="16913" algn="ctr">
              <a:lnSpc>
                <a:spcPct val="100000"/>
              </a:lnSpc>
              <a:spcBef>
                <a:spcPts val="133"/>
              </a:spcBef>
            </a:pPr>
            <a:r>
              <a:rPr lang="en-US" b="1" spc="-7" dirty="0">
                <a:latin typeface="Arial" panose="020B0604020202020204" pitchFamily="34" charset="0"/>
                <a:cs typeface="Arial" panose="020B0604020202020204" pitchFamily="34" charset="0"/>
              </a:rPr>
              <a:t>Current Distribution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9192" y="1510218"/>
            <a:ext cx="12140995" cy="3693481"/>
          </a:xfrm>
          <a:prstGeom prst="rect">
            <a:avLst/>
          </a:prstGeom>
        </p:spPr>
        <p:txBody>
          <a:bodyPr vert="horz" wrap="square" lIns="0" tIns="6765" rIns="0" bIns="0" rtlCol="0">
            <a:spAutoFit/>
          </a:bodyPr>
          <a:lstStyle/>
          <a:p>
            <a:pPr marL="359813" marR="6765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Toy Stores</a:t>
            </a:r>
          </a:p>
          <a:p>
            <a:pPr marL="359813" marR="6765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Cosmetics Stores</a:t>
            </a:r>
          </a:p>
          <a:p>
            <a:pPr marL="359813" marR="6765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E-commerce</a:t>
            </a:r>
          </a:p>
          <a:p>
            <a:pPr marL="359813" marR="6765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Supermarkets and Grocery Stores</a:t>
            </a:r>
          </a:p>
          <a:p>
            <a:pPr marL="359813" marR="6765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Off-price Retail</a:t>
            </a:r>
          </a:p>
          <a:p>
            <a:pPr marL="359813" marR="6765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Pharmacies</a:t>
            </a:r>
          </a:p>
          <a:p>
            <a:pPr marL="359813" marR="6765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Gift Stores</a:t>
            </a:r>
          </a:p>
          <a:p>
            <a:pPr marL="16913" marR="6765">
              <a:lnSpc>
                <a:spcPct val="102899"/>
              </a:lnSpc>
              <a:spcBef>
                <a:spcPts val="53"/>
              </a:spcBef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359813" marR="6765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359813" marR="6765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12579" y="356457"/>
            <a:ext cx="2677528" cy="825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120" algn="ctr">
              <a:spcBef>
                <a:spcPts val="1418"/>
              </a:spcBef>
            </a:pPr>
            <a:r>
              <a:rPr lang="en-US" b="1" spc="-13" dirty="0">
                <a:solidFill>
                  <a:srgbClr val="EE58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Retailers we work with</a:t>
            </a:r>
          </a:p>
          <a:p>
            <a:pPr marL="54120" algn="ctr">
              <a:spcBef>
                <a:spcPts val="1418"/>
              </a:spcBef>
            </a:pPr>
            <a:r>
              <a:rPr lang="en-US" b="1" spc="-13" dirty="0" smtClean="0">
                <a:solidFill>
                  <a:srgbClr val="EE58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Europe</a:t>
            </a:r>
            <a:r>
              <a:rPr lang="en-US" b="1" spc="-13" dirty="0">
                <a:solidFill>
                  <a:srgbClr val="EE58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C:\Users\a_atamas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987" y="1572033"/>
            <a:ext cx="1288071" cy="63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972" y="1368424"/>
            <a:ext cx="1539056" cy="836444"/>
          </a:xfrm>
          <a:prstGeom prst="rect">
            <a:avLst/>
          </a:prstGeom>
        </p:spPr>
      </p:pic>
      <p:pic>
        <p:nvPicPr>
          <p:cNvPr id="14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" t="27955" r="793" b="30227"/>
          <a:stretch/>
        </p:blipFill>
        <p:spPr>
          <a:xfrm>
            <a:off x="9256111" y="2596022"/>
            <a:ext cx="2415833" cy="6260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" y="3791428"/>
            <a:ext cx="2172467" cy="289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Объект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301" y="3015164"/>
            <a:ext cx="2093618" cy="3672887"/>
          </a:xfrm>
          <a:prstGeom prst="rect">
            <a:avLst/>
          </a:prstGeom>
        </p:spPr>
      </p:pic>
      <p:pic>
        <p:nvPicPr>
          <p:cNvPr id="20" name="Рисунок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1160" y="3045140"/>
            <a:ext cx="2156152" cy="36429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3" r="25451"/>
          <a:stretch/>
        </p:blipFill>
        <p:spPr bwMode="auto">
          <a:xfrm>
            <a:off x="6786950" y="1521201"/>
            <a:ext cx="1494503" cy="211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7" t="11967" r="24898"/>
          <a:stretch/>
        </p:blipFill>
        <p:spPr bwMode="auto">
          <a:xfrm>
            <a:off x="6718275" y="3764839"/>
            <a:ext cx="1087907" cy="291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177468">
            <a:off x="5003413" y="1338168"/>
            <a:ext cx="1022353" cy="1038070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718" y="-529554"/>
            <a:ext cx="2873475" cy="2873475"/>
          </a:xfrm>
          <a:prstGeom prst="rect">
            <a:avLst/>
          </a:prstGeom>
        </p:spPr>
      </p:pic>
      <p:sp>
        <p:nvSpPr>
          <p:cNvPr id="2" name="AutoShape 2" descr="dm-drogerie markt logo and icon, DM brand colors - logotyp.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m-drogerie markt logo and icon, DM brand colors - logotyp.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844" y="3704451"/>
            <a:ext cx="1657291" cy="11471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237" y="3675900"/>
            <a:ext cx="917257" cy="11370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406" y="5932953"/>
            <a:ext cx="1859213" cy="79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6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447680" y="3124236"/>
            <a:ext cx="3342746" cy="2536868"/>
          </a:xfrm>
          <a:custGeom>
            <a:avLst/>
            <a:gdLst/>
            <a:ahLst/>
            <a:cxnLst/>
            <a:rect l="l" t="t" r="r" b="b"/>
            <a:pathLst>
              <a:path w="2510154" h="1905000">
                <a:moveTo>
                  <a:pt x="346201" y="0"/>
                </a:moveTo>
                <a:lnTo>
                  <a:pt x="2509901" y="0"/>
                </a:lnTo>
                <a:lnTo>
                  <a:pt x="2509901" y="1558810"/>
                </a:lnTo>
                <a:lnTo>
                  <a:pt x="2503043" y="1627606"/>
                </a:lnTo>
                <a:lnTo>
                  <a:pt x="2482469" y="1693024"/>
                </a:lnTo>
                <a:lnTo>
                  <a:pt x="2450210" y="1752485"/>
                </a:lnTo>
                <a:lnTo>
                  <a:pt x="2408428" y="1803171"/>
                </a:lnTo>
                <a:lnTo>
                  <a:pt x="2357755" y="1844890"/>
                </a:lnTo>
                <a:lnTo>
                  <a:pt x="2298319" y="1877212"/>
                </a:lnTo>
                <a:lnTo>
                  <a:pt x="2232914" y="1897773"/>
                </a:lnTo>
                <a:lnTo>
                  <a:pt x="2164080" y="1904542"/>
                </a:lnTo>
                <a:lnTo>
                  <a:pt x="0" y="1904542"/>
                </a:lnTo>
                <a:lnTo>
                  <a:pt x="0" y="346075"/>
                </a:lnTo>
                <a:lnTo>
                  <a:pt x="1778" y="311657"/>
                </a:lnTo>
                <a:lnTo>
                  <a:pt x="15367" y="243966"/>
                </a:lnTo>
                <a:lnTo>
                  <a:pt x="41910" y="181482"/>
                </a:lnTo>
                <a:lnTo>
                  <a:pt x="101854" y="101726"/>
                </a:lnTo>
                <a:lnTo>
                  <a:pt x="152273" y="59816"/>
                </a:lnTo>
                <a:lnTo>
                  <a:pt x="212090" y="27177"/>
                </a:lnTo>
                <a:lnTo>
                  <a:pt x="277368" y="7111"/>
                </a:lnTo>
                <a:lnTo>
                  <a:pt x="346201" y="0"/>
                </a:lnTo>
                <a:close/>
              </a:path>
            </a:pathLst>
          </a:custGeom>
          <a:ln w="889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7" name="object 7"/>
          <p:cNvSpPr txBox="1"/>
          <p:nvPr/>
        </p:nvSpPr>
        <p:spPr>
          <a:xfrm>
            <a:off x="395415" y="1406254"/>
            <a:ext cx="7926601" cy="1729611"/>
          </a:xfrm>
          <a:prstGeom prst="rect">
            <a:avLst/>
          </a:prstGeom>
        </p:spPr>
        <p:txBody>
          <a:bodyPr vert="horz" wrap="square" lIns="0" tIns="73568" rIns="0" bIns="0" rtlCol="0">
            <a:spAutoFit/>
          </a:bodyPr>
          <a:lstStyle/>
          <a:p>
            <a:pPr marL="16913">
              <a:spcBef>
                <a:spcPts val="578"/>
              </a:spcBef>
            </a:pPr>
            <a:r>
              <a:rPr b="1" spc="-13" dirty="0">
                <a:solidFill>
                  <a:srgbClr val="EE58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Girls</a:t>
            </a:r>
            <a:r>
              <a:rPr lang="en-US" b="1" spc="-13" dirty="0">
                <a:solidFill>
                  <a:srgbClr val="EE58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young as 5 years old, tweens,</a:t>
            </a:r>
            <a:r>
              <a:rPr b="1" spc="-13" dirty="0">
                <a:solidFill>
                  <a:srgbClr val="EE58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teens</a:t>
            </a:r>
            <a:r>
              <a:rPr lang="en-US" b="1" spc="-13" dirty="0">
                <a:solidFill>
                  <a:srgbClr val="EE58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adults</a:t>
            </a:r>
            <a:r>
              <a:rPr b="1" spc="-13" dirty="0">
                <a:solidFill>
                  <a:srgbClr val="EE58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98291" indent="-382225">
              <a:spcBef>
                <a:spcPts val="446"/>
              </a:spcBef>
              <a:buChar char="-"/>
              <a:tabLst>
                <a:tab pos="398291" algn="l"/>
                <a:tab pos="399137" algn="l"/>
              </a:tabLst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Who are striving to be fashionable</a:t>
            </a:r>
            <a:endParaRPr sz="1864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398291" indent="-382225">
              <a:spcBef>
                <a:spcPts val="453"/>
              </a:spcBef>
              <a:buChar char="-"/>
              <a:tabLst>
                <a:tab pos="398291" algn="l"/>
                <a:tab pos="399137" algn="l"/>
              </a:tabLst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W</a:t>
            </a:r>
            <a:r>
              <a:rPr sz="1864" spc="-127" dirty="0">
                <a:solidFill>
                  <a:srgbClr val="57504D"/>
                </a:solidFill>
                <a:latin typeface="Arial"/>
                <a:cs typeface="Arial"/>
              </a:rPr>
              <a:t>ho 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want to </a:t>
            </a:r>
            <a:r>
              <a:rPr sz="1864" spc="-127" dirty="0">
                <a:solidFill>
                  <a:srgbClr val="57504D"/>
                </a:solidFill>
                <a:latin typeface="Arial"/>
                <a:cs typeface="Arial"/>
              </a:rPr>
              <a:t>purchase 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cosmetics </a:t>
            </a:r>
            <a:r>
              <a:rPr sz="1864" spc="-127" dirty="0">
                <a:solidFill>
                  <a:srgbClr val="57504D"/>
                </a:solidFill>
                <a:latin typeface="Arial"/>
                <a:cs typeface="Arial"/>
              </a:rPr>
              <a:t>"for adults"</a:t>
            </a:r>
          </a:p>
          <a:p>
            <a:pPr marL="398291" indent="-382225">
              <a:spcBef>
                <a:spcPts val="446"/>
              </a:spcBef>
              <a:buChar char="-"/>
              <a:tabLst>
                <a:tab pos="398291" algn="l"/>
                <a:tab pos="399137" algn="l"/>
              </a:tabLst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W</a:t>
            </a:r>
            <a:r>
              <a:rPr sz="1864" spc="-127" dirty="0">
                <a:solidFill>
                  <a:srgbClr val="57504D"/>
                </a:solidFill>
                <a:latin typeface="Arial"/>
                <a:cs typeface="Arial"/>
              </a:rPr>
              <a:t>ho 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use</a:t>
            </a:r>
            <a:r>
              <a:rPr sz="1864" spc="-127" dirty="0">
                <a:solidFill>
                  <a:srgbClr val="57504D"/>
                </a:solidFill>
                <a:latin typeface="Arial"/>
                <a:cs typeface="Arial"/>
              </a:rPr>
              <a:t> social media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 to search</a:t>
            </a:r>
            <a:r>
              <a:rPr sz="1864" spc="-127" dirty="0">
                <a:solidFill>
                  <a:srgbClr val="57504D"/>
                </a:solidFill>
                <a:latin typeface="Arial"/>
                <a:cs typeface="Arial"/>
              </a:rPr>
              <a:t> fo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r </a:t>
            </a:r>
            <a:r>
              <a:rPr sz="1864" spc="-127" dirty="0">
                <a:solidFill>
                  <a:srgbClr val="57504D"/>
                </a:solidFill>
                <a:latin typeface="Arial"/>
                <a:cs typeface="Arial"/>
              </a:rPr>
              <a:t>the latest trends</a:t>
            </a:r>
          </a:p>
          <a:p>
            <a:pPr marL="398291" indent="-382225">
              <a:spcBef>
                <a:spcPts val="453"/>
              </a:spcBef>
              <a:buChar char="-"/>
              <a:tabLst>
                <a:tab pos="398291" algn="l"/>
                <a:tab pos="399137" algn="l"/>
              </a:tabLst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Who h</a:t>
            </a:r>
            <a:r>
              <a:rPr sz="1864" spc="-127" dirty="0">
                <a:solidFill>
                  <a:srgbClr val="57504D"/>
                </a:solidFill>
                <a:latin typeface="Arial"/>
                <a:cs typeface="Arial"/>
              </a:rPr>
              <a:t>ave interest in beauty</a:t>
            </a: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322864" y="296981"/>
            <a:ext cx="3342746" cy="2536868"/>
          </a:xfrm>
          <a:custGeom>
            <a:avLst/>
            <a:gdLst/>
            <a:ahLst/>
            <a:cxnLst/>
            <a:rect l="l" t="t" r="r" b="b"/>
            <a:pathLst>
              <a:path w="2510154" h="1905000">
                <a:moveTo>
                  <a:pt x="346074" y="0"/>
                </a:moveTo>
                <a:lnTo>
                  <a:pt x="2509773" y="0"/>
                </a:lnTo>
                <a:lnTo>
                  <a:pt x="2509773" y="1558925"/>
                </a:lnTo>
                <a:lnTo>
                  <a:pt x="2503042" y="1627632"/>
                </a:lnTo>
                <a:lnTo>
                  <a:pt x="2482468" y="1693164"/>
                </a:lnTo>
                <a:lnTo>
                  <a:pt x="2450211" y="1752600"/>
                </a:lnTo>
                <a:lnTo>
                  <a:pt x="2408427" y="1803273"/>
                </a:lnTo>
                <a:lnTo>
                  <a:pt x="2357755" y="1844929"/>
                </a:lnTo>
                <a:lnTo>
                  <a:pt x="2298318" y="1877314"/>
                </a:lnTo>
                <a:lnTo>
                  <a:pt x="2232914" y="1897888"/>
                </a:lnTo>
                <a:lnTo>
                  <a:pt x="2164080" y="1904619"/>
                </a:lnTo>
                <a:lnTo>
                  <a:pt x="0" y="1904619"/>
                </a:lnTo>
                <a:lnTo>
                  <a:pt x="0" y="346201"/>
                </a:lnTo>
                <a:lnTo>
                  <a:pt x="1777" y="311785"/>
                </a:lnTo>
                <a:lnTo>
                  <a:pt x="15366" y="244094"/>
                </a:lnTo>
                <a:lnTo>
                  <a:pt x="41782" y="181610"/>
                </a:lnTo>
                <a:lnTo>
                  <a:pt x="101726" y="101853"/>
                </a:lnTo>
                <a:lnTo>
                  <a:pt x="152273" y="59816"/>
                </a:lnTo>
                <a:lnTo>
                  <a:pt x="212089" y="27304"/>
                </a:lnTo>
                <a:lnTo>
                  <a:pt x="277367" y="7238"/>
                </a:lnTo>
                <a:lnTo>
                  <a:pt x="346074" y="0"/>
                </a:lnTo>
                <a:close/>
              </a:path>
            </a:pathLst>
          </a:custGeom>
          <a:ln w="889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3" name="object 13"/>
          <p:cNvSpPr/>
          <p:nvPr/>
        </p:nvSpPr>
        <p:spPr>
          <a:xfrm>
            <a:off x="6803954" y="2714955"/>
            <a:ext cx="4434445" cy="3355431"/>
          </a:xfrm>
          <a:custGeom>
            <a:avLst/>
            <a:gdLst/>
            <a:ahLst/>
            <a:cxnLst/>
            <a:rect l="l" t="t" r="r" b="b"/>
            <a:pathLst>
              <a:path w="3329940" h="2519679">
                <a:moveTo>
                  <a:pt x="448563" y="0"/>
                </a:moveTo>
                <a:lnTo>
                  <a:pt x="3329431" y="0"/>
                </a:lnTo>
                <a:lnTo>
                  <a:pt x="3329431" y="2070747"/>
                </a:lnTo>
                <a:lnTo>
                  <a:pt x="3327273" y="2115477"/>
                </a:lnTo>
                <a:lnTo>
                  <a:pt x="3320160" y="2160397"/>
                </a:lnTo>
                <a:lnTo>
                  <a:pt x="3309238" y="2203488"/>
                </a:lnTo>
                <a:lnTo>
                  <a:pt x="3294253" y="2244496"/>
                </a:lnTo>
                <a:lnTo>
                  <a:pt x="3275203" y="2284133"/>
                </a:lnTo>
                <a:lnTo>
                  <a:pt x="3252724" y="2321306"/>
                </a:lnTo>
                <a:lnTo>
                  <a:pt x="3226688" y="2355621"/>
                </a:lnTo>
                <a:lnTo>
                  <a:pt x="3197859" y="2387587"/>
                </a:lnTo>
                <a:lnTo>
                  <a:pt x="3166109" y="2416695"/>
                </a:lnTo>
                <a:lnTo>
                  <a:pt x="3131184" y="2442718"/>
                </a:lnTo>
                <a:lnTo>
                  <a:pt x="3094228" y="2465171"/>
                </a:lnTo>
                <a:lnTo>
                  <a:pt x="3054984" y="2484158"/>
                </a:lnTo>
                <a:lnTo>
                  <a:pt x="3013455" y="2499169"/>
                </a:lnTo>
                <a:lnTo>
                  <a:pt x="2970403" y="2510142"/>
                </a:lnTo>
                <a:lnTo>
                  <a:pt x="2925953" y="2517190"/>
                </a:lnTo>
                <a:lnTo>
                  <a:pt x="2881122" y="2519337"/>
                </a:lnTo>
                <a:lnTo>
                  <a:pt x="0" y="2519337"/>
                </a:lnTo>
                <a:lnTo>
                  <a:pt x="0" y="448563"/>
                </a:lnTo>
                <a:lnTo>
                  <a:pt x="2158" y="403860"/>
                </a:lnTo>
                <a:lnTo>
                  <a:pt x="9143" y="358901"/>
                </a:lnTo>
                <a:lnTo>
                  <a:pt x="20192" y="315849"/>
                </a:lnTo>
                <a:lnTo>
                  <a:pt x="35178" y="274828"/>
                </a:lnTo>
                <a:lnTo>
                  <a:pt x="54101" y="235204"/>
                </a:lnTo>
                <a:lnTo>
                  <a:pt x="76580" y="198119"/>
                </a:lnTo>
                <a:lnTo>
                  <a:pt x="102615" y="163322"/>
                </a:lnTo>
                <a:lnTo>
                  <a:pt x="131699" y="131572"/>
                </a:lnTo>
                <a:lnTo>
                  <a:pt x="163322" y="102616"/>
                </a:lnTo>
                <a:lnTo>
                  <a:pt x="198119" y="76581"/>
                </a:lnTo>
                <a:lnTo>
                  <a:pt x="235203" y="54101"/>
                </a:lnTo>
                <a:lnTo>
                  <a:pt x="274827" y="35179"/>
                </a:lnTo>
                <a:lnTo>
                  <a:pt x="315849" y="20193"/>
                </a:lnTo>
                <a:lnTo>
                  <a:pt x="358901" y="9143"/>
                </a:lnTo>
                <a:lnTo>
                  <a:pt x="403860" y="2159"/>
                </a:lnTo>
                <a:lnTo>
                  <a:pt x="448563" y="0"/>
                </a:lnTo>
                <a:close/>
              </a:path>
            </a:pathLst>
          </a:custGeom>
          <a:ln w="888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910" y="-695443"/>
            <a:ext cx="2873475" cy="2873475"/>
          </a:xfrm>
          <a:prstGeom prst="rect">
            <a:avLst/>
          </a:prstGeom>
        </p:spPr>
      </p:pic>
      <p:sp>
        <p:nvSpPr>
          <p:cNvPr id="18" name="object 9"/>
          <p:cNvSpPr/>
          <p:nvPr/>
        </p:nvSpPr>
        <p:spPr>
          <a:xfrm>
            <a:off x="1831531" y="35685"/>
            <a:ext cx="1312837" cy="13626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19" name="Picture 1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860265">
            <a:off x="5825100" y="1709513"/>
            <a:ext cx="1534482" cy="2134916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9" y="3239426"/>
            <a:ext cx="2312065" cy="34680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016" y="210597"/>
            <a:ext cx="3664527" cy="24430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30" y="2895189"/>
            <a:ext cx="3670913" cy="24472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206" y="3796836"/>
            <a:ext cx="2571607" cy="28287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555" y="3239426"/>
            <a:ext cx="2257452" cy="33861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376" y="5914760"/>
            <a:ext cx="1859213" cy="792354"/>
          </a:xfrm>
          <a:prstGeom prst="rect">
            <a:avLst/>
          </a:prstGeom>
        </p:spPr>
      </p:pic>
      <p:pic>
        <p:nvPicPr>
          <p:cNvPr id="27" name="Picture 26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177468">
            <a:off x="8818525" y="5663568"/>
            <a:ext cx="1022353" cy="1038070"/>
          </a:xfrm>
          <a:prstGeom prst="rect">
            <a:avLst/>
          </a:prstGeom>
          <a:noFill/>
        </p:spPr>
      </p:pic>
      <p:sp>
        <p:nvSpPr>
          <p:cNvPr id="20" name="object 6"/>
          <p:cNvSpPr txBox="1">
            <a:spLocks/>
          </p:cNvSpPr>
          <p:nvPr/>
        </p:nvSpPr>
        <p:spPr>
          <a:xfrm>
            <a:off x="2623047" y="177652"/>
            <a:ext cx="5416766" cy="694186"/>
          </a:xfrm>
          <a:prstGeom prst="rect">
            <a:avLst/>
          </a:prstGeom>
        </p:spPr>
        <p:txBody>
          <a:bodyPr vert="horz" wrap="square" lIns="0" tIns="1691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13" algn="ctr">
              <a:lnSpc>
                <a:spcPct val="100000"/>
              </a:lnSpc>
              <a:spcBef>
                <a:spcPts val="133"/>
              </a:spcBef>
            </a:pPr>
            <a:r>
              <a:rPr lang="en-US" b="1" spc="-7" dirty="0" smtClean="0">
                <a:latin typeface="Arial" panose="020B0604020202020204" pitchFamily="34" charset="0"/>
                <a:cs typeface="Arial" panose="020B0604020202020204" pitchFamily="34" charset="0"/>
              </a:rPr>
              <a:t>Target Audience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4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137" y="-698957"/>
            <a:ext cx="2873475" cy="28734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664057" y="325677"/>
            <a:ext cx="7108728" cy="3768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1313" marR="6765" lvl="2">
              <a:lnSpc>
                <a:spcPct val="102899"/>
              </a:lnSpc>
              <a:spcBef>
                <a:spcPts val="53"/>
              </a:spcBef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931313" marR="6765" lvl="2">
              <a:lnSpc>
                <a:spcPct val="102899"/>
              </a:lnSpc>
              <a:spcBef>
                <a:spcPts val="53"/>
              </a:spcBef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931313" marR="6765" lvl="2">
              <a:lnSpc>
                <a:spcPct val="102899"/>
              </a:lnSpc>
              <a:spcBef>
                <a:spcPts val="53"/>
              </a:spcBef>
            </a:pPr>
            <a:r>
              <a:rPr lang="en-US" b="1" spc="-13" dirty="0">
                <a:solidFill>
                  <a:srgbClr val="EE58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 Shows: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ASTRA 2021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Philadelphia Gift Show 2021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NY Now </a:t>
            </a:r>
            <a:r>
              <a:rPr lang="en-US" sz="1864" spc="-127" dirty="0" smtClean="0">
                <a:solidFill>
                  <a:srgbClr val="57504D"/>
                </a:solidFill>
                <a:latin typeface="Arial"/>
                <a:cs typeface="Arial"/>
              </a:rPr>
              <a:t>2021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r>
              <a:rPr lang="en-US" sz="1864" spc="-127" dirty="0" smtClean="0">
                <a:solidFill>
                  <a:srgbClr val="57504D"/>
                </a:solidFill>
                <a:latin typeface="Arial"/>
                <a:cs typeface="Arial"/>
              </a:rPr>
              <a:t>Atlanta Gift Show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r>
              <a:rPr lang="en-US" sz="1864" spc="-127" dirty="0" smtClean="0">
                <a:solidFill>
                  <a:srgbClr val="57504D"/>
                </a:solidFill>
                <a:latin typeface="Arial"/>
                <a:cs typeface="Arial"/>
              </a:rPr>
              <a:t>Toy Fest West 2022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r>
              <a:rPr lang="en-US" sz="1864" spc="-127" dirty="0" smtClean="0">
                <a:solidFill>
                  <a:srgbClr val="57504D"/>
                </a:solidFill>
                <a:latin typeface="Arial"/>
                <a:cs typeface="Arial"/>
              </a:rPr>
              <a:t>ASTRA 2022 (planned)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r>
              <a:rPr lang="en-US" sz="1864" spc="-127" dirty="0" smtClean="0">
                <a:solidFill>
                  <a:srgbClr val="57504D"/>
                </a:solidFill>
                <a:latin typeface="Arial"/>
                <a:cs typeface="Arial"/>
              </a:rPr>
              <a:t>Seattle and Minneapolis Gift Shows (planned)</a:t>
            </a: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r>
              <a:rPr lang="en-US" sz="1864" spc="-127" dirty="0" err="1" smtClean="0">
                <a:solidFill>
                  <a:srgbClr val="57504D"/>
                </a:solidFill>
                <a:latin typeface="Arial"/>
                <a:cs typeface="Arial"/>
              </a:rPr>
              <a:t>Cosmoprof</a:t>
            </a:r>
            <a:r>
              <a:rPr lang="en-US" sz="1864" spc="-127" dirty="0" smtClean="0">
                <a:solidFill>
                  <a:srgbClr val="57504D"/>
                </a:solidFill>
                <a:latin typeface="Arial"/>
                <a:cs typeface="Arial"/>
              </a:rPr>
              <a:t> 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North America 2022 (planned)</a:t>
            </a:r>
          </a:p>
        </p:txBody>
      </p:sp>
      <p:sp>
        <p:nvSpPr>
          <p:cNvPr id="5" name="object 6"/>
          <p:cNvSpPr txBox="1">
            <a:spLocks noGrp="1"/>
          </p:cNvSpPr>
          <p:nvPr>
            <p:ph type="title"/>
          </p:nvPr>
        </p:nvSpPr>
        <p:spPr>
          <a:xfrm>
            <a:off x="3467352" y="150322"/>
            <a:ext cx="7693890" cy="694186"/>
          </a:xfrm>
          <a:prstGeom prst="rect">
            <a:avLst/>
          </a:prstGeom>
        </p:spPr>
        <p:txBody>
          <a:bodyPr vert="horz" wrap="square" lIns="0" tIns="16912" rIns="0" bIns="0" rtlCol="0" anchor="ctr">
            <a:spAutoFit/>
          </a:bodyPr>
          <a:lstStyle/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lang="en-US" b="1" spc="-7" dirty="0">
                <a:latin typeface="Arial" panose="020B0604020202020204" pitchFamily="34" charset="0"/>
                <a:cs typeface="Arial" panose="020B0604020202020204" pitchFamily="34" charset="0"/>
              </a:rPr>
              <a:t>Marketing in the US</a:t>
            </a:r>
            <a:endParaRPr b="1" spc="-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5" name="x_id-D55C439B-BEB5-47D1-AA98-FB3F8523DD04" descr="Imag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37040"/>
            <a:ext cx="2502131" cy="250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14541"/>
            <a:ext cx="1577347" cy="624630"/>
          </a:xfrm>
          <a:prstGeom prst="rect">
            <a:avLst/>
          </a:prstGeom>
        </p:spPr>
      </p:pic>
      <p:sp>
        <p:nvSpPr>
          <p:cNvPr id="14" name="object 12"/>
          <p:cNvSpPr/>
          <p:nvPr/>
        </p:nvSpPr>
        <p:spPr>
          <a:xfrm>
            <a:off x="4200605" y="1498527"/>
            <a:ext cx="1547912" cy="13700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2" name="Rectangle 11"/>
          <p:cNvSpPr/>
          <p:nvPr/>
        </p:nvSpPr>
        <p:spPr>
          <a:xfrm>
            <a:off x="5266745" y="454923"/>
            <a:ext cx="6096000" cy="31624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931313" marR="6765" lvl="2">
              <a:lnSpc>
                <a:spcPct val="102899"/>
              </a:lnSpc>
              <a:spcBef>
                <a:spcPts val="53"/>
              </a:spcBef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931313" marR="6765" lvl="2">
              <a:lnSpc>
                <a:spcPct val="102899"/>
              </a:lnSpc>
              <a:spcBef>
                <a:spcPts val="53"/>
              </a:spcBef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931313" marR="6765" lvl="2">
              <a:lnSpc>
                <a:spcPct val="102899"/>
              </a:lnSpc>
              <a:spcBef>
                <a:spcPts val="53"/>
              </a:spcBef>
            </a:pPr>
            <a:r>
              <a:rPr lang="en-US" b="1" spc="-13" dirty="0">
                <a:solidFill>
                  <a:srgbClr val="EE58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 plans</a:t>
            </a:r>
            <a:r>
              <a:rPr lang="en-US" sz="1864" spc="-127" dirty="0">
                <a:solidFill>
                  <a:srgbClr val="EE58A0"/>
                </a:solidFill>
                <a:latin typeface="Arial"/>
                <a:cs typeface="Arial"/>
              </a:rPr>
              <a:t>: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Instagram (</a:t>
            </a:r>
            <a:r>
              <a:rPr lang="en-US" sz="1864" spc="-127" dirty="0" err="1">
                <a:solidFill>
                  <a:srgbClr val="57504D"/>
                </a:solidFill>
                <a:latin typeface="Arial"/>
                <a:cs typeface="Arial"/>
              </a:rPr>
              <a:t>lukky.cosmetics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)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r>
              <a:rPr lang="en-US" sz="1864" spc="-127" dirty="0" err="1">
                <a:solidFill>
                  <a:srgbClr val="57504D"/>
                </a:solidFill>
                <a:latin typeface="Arial"/>
                <a:cs typeface="Arial"/>
              </a:rPr>
              <a:t>Youtube</a:t>
            </a: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r>
              <a:rPr lang="en-US" sz="1864" spc="-127" dirty="0" err="1">
                <a:solidFill>
                  <a:srgbClr val="57504D"/>
                </a:solidFill>
                <a:latin typeface="Arial"/>
                <a:cs typeface="Arial"/>
              </a:rPr>
              <a:t>Tik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 </a:t>
            </a:r>
            <a:r>
              <a:rPr lang="en-US" sz="1864" spc="-127" dirty="0" err="1">
                <a:solidFill>
                  <a:srgbClr val="57504D"/>
                </a:solidFill>
                <a:latin typeface="Arial"/>
                <a:cs typeface="Arial"/>
              </a:rPr>
              <a:t>Tok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 (planned)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Influencers involvement (planned)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Facebook (planned)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66323" y="3531939"/>
            <a:ext cx="7951304" cy="254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1313" marR="6765" lvl="2">
              <a:lnSpc>
                <a:spcPct val="102899"/>
              </a:lnSpc>
              <a:spcBef>
                <a:spcPts val="53"/>
              </a:spcBef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931313" marR="6765" lvl="2">
              <a:lnSpc>
                <a:spcPct val="102899"/>
              </a:lnSpc>
              <a:spcBef>
                <a:spcPts val="53"/>
              </a:spcBef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931313" marR="6765" lvl="2">
              <a:lnSpc>
                <a:spcPct val="102899"/>
              </a:lnSpc>
              <a:spcBef>
                <a:spcPts val="53"/>
              </a:spcBef>
            </a:pPr>
            <a:r>
              <a:rPr lang="en-US" b="1" spc="-13" dirty="0">
                <a:solidFill>
                  <a:srgbClr val="EE58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marketing plans: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Website: 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  <a:hlinkClick r:id="rId6"/>
              </a:rPr>
              <a:t>https://alisatoys.com/product-category/lukky/</a:t>
            </a: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Advertising (planned)</a:t>
            </a:r>
          </a:p>
          <a:p>
            <a:pPr marL="1274213" marR="6765" lvl="2" indent="-342900">
              <a:lnSpc>
                <a:spcPct val="102899"/>
              </a:lnSpc>
              <a:spcBef>
                <a:spcPts val="53"/>
              </a:spcBef>
              <a:buFontTx/>
              <a:buChar char="-"/>
            </a:pP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Retail FDSU (currently offering for free with </a:t>
            </a:r>
            <a:r>
              <a:rPr lang="en-US" sz="1864" spc="-127" dirty="0" smtClean="0">
                <a:solidFill>
                  <a:srgbClr val="57504D"/>
                </a:solidFill>
                <a:latin typeface="Arial"/>
                <a:cs typeface="Arial"/>
              </a:rPr>
              <a:t>every $500+ </a:t>
            </a:r>
            <a:r>
              <a:rPr lang="en-US" sz="1864" spc="-127" dirty="0">
                <a:solidFill>
                  <a:srgbClr val="57504D"/>
                </a:solidFill>
                <a:latin typeface="Arial"/>
                <a:cs typeface="Arial"/>
              </a:rPr>
              <a:t>order)</a:t>
            </a:r>
          </a:p>
          <a:p>
            <a:pPr marL="931313" marR="6765" lvl="2">
              <a:lnSpc>
                <a:spcPct val="102899"/>
              </a:lnSpc>
              <a:spcBef>
                <a:spcPts val="53"/>
              </a:spcBef>
            </a:pPr>
            <a:endParaRPr lang="en-US" sz="1864" spc="-127" dirty="0">
              <a:solidFill>
                <a:srgbClr val="57504D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86391" y="428036"/>
            <a:ext cx="1169280" cy="1192042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376" y="5914760"/>
            <a:ext cx="1859213" cy="792354"/>
          </a:xfrm>
          <a:prstGeom prst="rect">
            <a:avLst/>
          </a:prstGeom>
        </p:spPr>
      </p:pic>
      <p:pic>
        <p:nvPicPr>
          <p:cNvPr id="18" name="Picture 410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32105" y="3082423"/>
            <a:ext cx="787522" cy="762000"/>
          </a:xfrm>
          <a:prstGeom prst="rect">
            <a:avLst/>
          </a:prstGeom>
          <a:noFill/>
        </p:spPr>
      </p:pic>
      <p:pic>
        <p:nvPicPr>
          <p:cNvPr id="19" name="Picture 409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25866" y="4085878"/>
            <a:ext cx="552241" cy="449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009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4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860265">
            <a:off x="9609046" y="3811537"/>
            <a:ext cx="2526398" cy="3295539"/>
          </a:xfrm>
          <a:prstGeom prst="rect">
            <a:avLst/>
          </a:prstGeom>
          <a:noFill/>
        </p:spPr>
      </p:pic>
      <p:pic>
        <p:nvPicPr>
          <p:cNvPr id="16" name="Picture 71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04280" y="1013309"/>
            <a:ext cx="5234741" cy="3550937"/>
          </a:xfrm>
          <a:prstGeom prst="rect">
            <a:avLst/>
          </a:prstGeom>
          <a:noFill/>
        </p:spPr>
      </p:pic>
      <p:pic>
        <p:nvPicPr>
          <p:cNvPr id="17" name="Picture 55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48799" y="1499770"/>
            <a:ext cx="2446894" cy="3055134"/>
          </a:xfrm>
          <a:prstGeom prst="rect">
            <a:avLst/>
          </a:prstGeom>
          <a:noFill/>
        </p:spPr>
      </p:pic>
      <p:pic>
        <p:nvPicPr>
          <p:cNvPr id="19" name="Picture 41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7657" y="-1242344"/>
            <a:ext cx="2853435" cy="4728827"/>
          </a:xfrm>
          <a:prstGeom prst="rect">
            <a:avLst/>
          </a:prstGeom>
          <a:noFill/>
        </p:spPr>
      </p:pic>
      <p:pic>
        <p:nvPicPr>
          <p:cNvPr id="20" name="Picture 513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495" y="88465"/>
            <a:ext cx="3381138" cy="2067208"/>
          </a:xfrm>
          <a:prstGeom prst="rect">
            <a:avLst/>
          </a:prstGeom>
          <a:noFill/>
        </p:spPr>
      </p:pic>
      <p:pic>
        <p:nvPicPr>
          <p:cNvPr id="10" name="Picture 656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3304" y="2328016"/>
            <a:ext cx="8195586" cy="4545222"/>
          </a:xfrm>
          <a:prstGeom prst="rect">
            <a:avLst/>
          </a:prstGeom>
          <a:noFill/>
        </p:spPr>
      </p:pic>
      <p:pic>
        <p:nvPicPr>
          <p:cNvPr id="11" name="Picture 647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94724">
            <a:off x="27838" y="3933813"/>
            <a:ext cx="2115117" cy="3066650"/>
          </a:xfrm>
          <a:prstGeom prst="rect">
            <a:avLst/>
          </a:prstGeom>
          <a:noFill/>
        </p:spPr>
      </p:pic>
      <p:pic>
        <p:nvPicPr>
          <p:cNvPr id="13" name="Picture 654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39918" y="30293"/>
            <a:ext cx="1147293" cy="1109223"/>
          </a:xfrm>
          <a:prstGeom prst="rect">
            <a:avLst/>
          </a:prstGeom>
          <a:noFill/>
        </p:spPr>
      </p:pic>
      <p:pic>
        <p:nvPicPr>
          <p:cNvPr id="14" name="Picture 464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15047" y="970351"/>
            <a:ext cx="811798" cy="728587"/>
          </a:xfrm>
          <a:prstGeom prst="rect">
            <a:avLst/>
          </a:prstGeom>
          <a:noFill/>
        </p:spPr>
      </p:pic>
      <p:pic>
        <p:nvPicPr>
          <p:cNvPr id="15" name="Picture 652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24336" y="4443747"/>
            <a:ext cx="574422" cy="555938"/>
          </a:xfrm>
          <a:prstGeom prst="rect">
            <a:avLst/>
          </a:prstGeom>
          <a:noFill/>
        </p:spPr>
      </p:pic>
      <p:pic>
        <p:nvPicPr>
          <p:cNvPr id="21" name="Picture 650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177468">
            <a:off x="1513364" y="4470469"/>
            <a:ext cx="1094707" cy="1058432"/>
          </a:xfrm>
          <a:prstGeom prst="rect">
            <a:avLst/>
          </a:prstGeom>
          <a:noFill/>
        </p:spPr>
      </p:pic>
      <p:pic>
        <p:nvPicPr>
          <p:cNvPr id="22" name="Picture 655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0892" y="214308"/>
            <a:ext cx="739652" cy="681800"/>
          </a:xfrm>
          <a:prstGeom prst="rect">
            <a:avLst/>
          </a:prstGeom>
          <a:noFill/>
        </p:spPr>
      </p:pic>
      <p:pic>
        <p:nvPicPr>
          <p:cNvPr id="23" name="Picture 653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9175" y="5409601"/>
            <a:ext cx="550543" cy="574897"/>
          </a:xfrm>
          <a:prstGeom prst="rect">
            <a:avLst/>
          </a:prstGeom>
          <a:noFill/>
        </p:spPr>
      </p:pic>
      <p:pic>
        <p:nvPicPr>
          <p:cNvPr id="24" name="Picture 467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6128289" y="81587"/>
            <a:ext cx="574412" cy="555938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137" y="-689721"/>
            <a:ext cx="2873475" cy="287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5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458" y="0"/>
            <a:ext cx="529936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40" y="1400470"/>
            <a:ext cx="5869418" cy="5457530"/>
          </a:xfrm>
          <a:prstGeom prst="rect">
            <a:avLst/>
          </a:prstGeom>
        </p:spPr>
      </p:pic>
      <p:sp>
        <p:nvSpPr>
          <p:cNvPr id="9" name="object 6"/>
          <p:cNvSpPr txBox="1">
            <a:spLocks noGrp="1"/>
          </p:cNvSpPr>
          <p:nvPr>
            <p:ph type="title"/>
          </p:nvPr>
        </p:nvSpPr>
        <p:spPr>
          <a:xfrm>
            <a:off x="1342404" y="252397"/>
            <a:ext cx="4088155" cy="694186"/>
          </a:xfrm>
          <a:prstGeom prst="rect">
            <a:avLst/>
          </a:prstGeom>
        </p:spPr>
        <p:txBody>
          <a:bodyPr vert="horz" wrap="square" lIns="0" tIns="16912" rIns="0" bIns="0" rtlCol="0" anchor="ctr">
            <a:spAutoFit/>
          </a:bodyPr>
          <a:lstStyle/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lang="en-US" b="1" spc="-7" dirty="0">
                <a:latin typeface="Arial" panose="020B0604020202020204" pitchFamily="34" charset="0"/>
                <a:cs typeface="Arial" panose="020B0604020202020204" pitchFamily="34" charset="0"/>
              </a:rPr>
              <a:t>Catalog </a:t>
            </a:r>
            <a:r>
              <a:rPr lang="en-US" b="1" spc="-7" dirty="0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b="1" spc="-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1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4396</TotalTime>
  <Words>478</Words>
  <Application>Microsoft Office PowerPoint</Application>
  <PresentationFormat>Widescreen</PresentationFormat>
  <Paragraphs>89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Office Theme</vt:lpstr>
      <vt:lpstr>PowerPoint Presentation</vt:lpstr>
      <vt:lpstr>LUKKY Brand Story</vt:lpstr>
      <vt:lpstr>Why choose LUKKY?</vt:lpstr>
      <vt:lpstr>PowerPoint Presentation</vt:lpstr>
      <vt:lpstr>Current Distribution</vt:lpstr>
      <vt:lpstr>PowerPoint Presentation</vt:lpstr>
      <vt:lpstr>Marketing in the US</vt:lpstr>
      <vt:lpstr>PowerPoint Presentation</vt:lpstr>
      <vt:lpstr>Catalog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59</cp:revision>
  <dcterms:created xsi:type="dcterms:W3CDTF">2021-08-23T18:34:42Z</dcterms:created>
  <dcterms:modified xsi:type="dcterms:W3CDTF">2022-06-03T18:02:52Z</dcterms:modified>
</cp:coreProperties>
</file>